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8"/>
  </p:notesMasterIdLst>
  <p:handoutMasterIdLst>
    <p:handoutMasterId r:id="rId9"/>
  </p:handoutMasterIdLst>
  <p:sldIdLst>
    <p:sldId id="261" r:id="rId2"/>
    <p:sldId id="268" r:id="rId3"/>
    <p:sldId id="263" r:id="rId4"/>
    <p:sldId id="266" r:id="rId5"/>
    <p:sldId id="267" r:id="rId6"/>
    <p:sldId id="265" r:id="rId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600"/>
    <a:srgbClr val="99CC00"/>
    <a:srgbClr val="875A2D"/>
    <a:srgbClr val="990033"/>
    <a:srgbClr val="0066FF"/>
    <a:srgbClr val="D9A105"/>
    <a:srgbClr val="E5AA05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44" autoAdjust="0"/>
    <p:restoredTop sz="94714" autoAdjust="0"/>
  </p:normalViewPr>
  <p:slideViewPr>
    <p:cSldViewPr>
      <p:cViewPr varScale="1">
        <p:scale>
          <a:sx n="84" d="100"/>
          <a:sy n="84" d="100"/>
        </p:scale>
        <p:origin x="653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378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1459A7C-731E-43C2-92F3-C775ECD33BD8}" type="datetimeFigureOut">
              <a:rPr lang="de-DE"/>
              <a:pPr>
                <a:defRPr/>
              </a:pPr>
              <a:t>19.11.2021</a:t>
            </a:fld>
            <a:endParaRPr lang="de-D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C57AEBB-CAA8-45D3-B88F-1E2F4CDBD87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95708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11EFFD1-DECF-40A4-BE20-1BFED02B252C}" type="datetimeFigureOut">
              <a:rPr lang="de-DE"/>
              <a:pPr>
                <a:defRPr/>
              </a:pPr>
              <a:t>19.11.2021</a:t>
            </a:fld>
            <a:endParaRPr lang="de-D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de-DE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799F74D-AB68-42A0-B6E5-BCE24033300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47215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beruflichesgymnasium.de/" TargetMode="External"/><Relationship Id="rId2" Type="http://schemas.openxmlformats.org/officeDocument/2006/relationships/hyperlink" Target="http://www.bs-uhk.de/bg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beruflichesgymnasium.de&#160;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6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549275" y="165100"/>
            <a:ext cx="282575" cy="282575"/>
            <a:chOff x="548640" y="173736"/>
            <a:chExt cx="283464" cy="283464"/>
          </a:xfrm>
        </p:grpSpPr>
        <p:sp>
          <p:nvSpPr>
            <p:cNvPr id="6" name="Oval 8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7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914400" y="165100"/>
            <a:ext cx="284163" cy="282575"/>
            <a:chOff x="548640" y="173736"/>
            <a:chExt cx="283464" cy="283464"/>
          </a:xfrm>
        </p:grpSpPr>
        <p:sp>
          <p:nvSpPr>
            <p:cNvPr id="9" name="Oval 11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12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1289050" y="165100"/>
            <a:ext cx="284163" cy="282575"/>
            <a:chOff x="548640" y="173736"/>
            <a:chExt cx="283464" cy="283464"/>
          </a:xfrm>
        </p:grpSpPr>
        <p:sp>
          <p:nvSpPr>
            <p:cNvPr id="12" name="Oval 14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15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4" name="Text Box 29">
            <a:hlinkClick r:id="rId2"/>
          </p:cNvPr>
          <p:cNvSpPr txBox="1">
            <a:spLocks noChangeArrowheads="1"/>
          </p:cNvSpPr>
          <p:nvPr userDrawn="1"/>
        </p:nvSpPr>
        <p:spPr bwMode="auto">
          <a:xfrm>
            <a:off x="6683375" y="6524625"/>
            <a:ext cx="2209800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de-DE" altLang="de-DE" sz="1100" smtClean="0">
                <a:hlinkClick r:id="rId3"/>
              </a:rPr>
              <a:t>https://beruflichesgymnasium.de</a:t>
            </a:r>
            <a:r>
              <a:rPr lang="de-DE" altLang="de-DE" sz="1100" smtClean="0">
                <a:hlinkClick r:id="rId4"/>
              </a:rPr>
              <a:t> </a:t>
            </a:r>
            <a:endParaRPr lang="de-DE" altLang="de-DE" sz="110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57200"/>
            <a:ext cx="8147304" cy="950976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572768"/>
            <a:ext cx="8119872" cy="48280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37AAE-A967-4818-BFCB-031AD6C3ADD8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E9C8D-DCB9-4FE4-B350-C68F6183ACBC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470053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6"/>
          <p:cNvSpPr/>
          <p:nvPr/>
        </p:nvSpPr>
        <p:spPr bwMode="gray">
          <a:xfrm>
            <a:off x="283464" y="356616"/>
            <a:ext cx="7004304" cy="608990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549275" y="219075"/>
            <a:ext cx="282575" cy="284163"/>
            <a:chOff x="548640" y="173736"/>
            <a:chExt cx="283464" cy="283464"/>
          </a:xfrm>
        </p:grpSpPr>
        <p:sp>
          <p:nvSpPr>
            <p:cNvPr id="6" name="Oval 8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9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914400" y="219075"/>
            <a:ext cx="284163" cy="284163"/>
            <a:chOff x="548640" y="173736"/>
            <a:chExt cx="283464" cy="283464"/>
          </a:xfrm>
        </p:grpSpPr>
        <p:sp>
          <p:nvSpPr>
            <p:cNvPr id="9" name="Oval 11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12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1289050" y="219075"/>
            <a:ext cx="284163" cy="284163"/>
            <a:chOff x="548640" y="173736"/>
            <a:chExt cx="283464" cy="283464"/>
          </a:xfrm>
        </p:grpSpPr>
        <p:sp>
          <p:nvSpPr>
            <p:cNvPr id="12" name="Oval 14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15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360920" y="365760"/>
            <a:ext cx="1426464" cy="6062472"/>
          </a:xfrm>
        </p:spPr>
        <p:txBody>
          <a:bodyPr vert="eaVert">
            <a:scene3d>
              <a:camera prst="orthographicFront"/>
              <a:lightRig rig="flat" dir="t"/>
            </a:scene3d>
            <a:sp3d extrusionH="3175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>
              <a:defRPr>
                <a:gradFill flip="none" rotWithShape="1"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576072"/>
            <a:ext cx="6373368" cy="564184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5C1F4-6C18-4CCB-AD97-A52D6A5A241F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01404-3721-4C2F-B345-E06EE5D0A2DC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2075579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6"/>
          <p:cNvSpPr/>
          <p:nvPr/>
        </p:nvSpPr>
        <p:spPr bwMode="gray">
          <a:xfrm>
            <a:off x="502920" y="3712464"/>
            <a:ext cx="8147304" cy="2139696"/>
          </a:xfrm>
          <a:prstGeom prst="roundRect">
            <a:avLst>
              <a:gd name="adj" fmla="val 9795"/>
            </a:avLst>
          </a:prstGeom>
          <a:gradFill>
            <a:gsLst>
              <a:gs pos="0">
                <a:schemeClr val="bg1">
                  <a:alpha val="79000"/>
                </a:schemeClr>
              </a:gs>
              <a:gs pos="30000">
                <a:schemeClr val="bg2"/>
              </a:gs>
              <a:gs pos="66000">
                <a:schemeClr val="bg2"/>
              </a:gs>
              <a:gs pos="100000">
                <a:schemeClr val="bg1">
                  <a:alpha val="61000"/>
                </a:schemeClr>
              </a:gs>
            </a:gsLst>
            <a:lin ang="5400000" scaled="1"/>
          </a:gradFill>
          <a:ln w="38100">
            <a:solidFill>
              <a:schemeClr val="bg2">
                <a:lumMod val="20000"/>
                <a:lumOff val="8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8"/>
          <p:cNvSpPr/>
          <p:nvPr/>
        </p:nvSpPr>
        <p:spPr bwMode="gray">
          <a:xfrm>
            <a:off x="859536" y="5641848"/>
            <a:ext cx="7498080" cy="429768"/>
          </a:xfrm>
          <a:prstGeom prst="roundRect">
            <a:avLst>
              <a:gd name="adj" fmla="val 25178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78000">
                <a:schemeClr val="bg2">
                  <a:lumMod val="60000"/>
                  <a:lumOff val="40000"/>
                </a:schemeClr>
              </a:gs>
              <a:gs pos="75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7"/>
          <p:cNvSpPr/>
          <p:nvPr/>
        </p:nvSpPr>
        <p:spPr bwMode="gray">
          <a:xfrm>
            <a:off x="859536" y="3502152"/>
            <a:ext cx="7498080" cy="429768"/>
          </a:xfrm>
          <a:prstGeom prst="roundRect">
            <a:avLst>
              <a:gd name="adj" fmla="val 23050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67000">
                <a:schemeClr val="bg2">
                  <a:lumMod val="60000"/>
                  <a:lumOff val="40000"/>
                </a:schemeClr>
              </a:gs>
              <a:gs pos="98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9"/>
          <p:cNvSpPr/>
          <p:nvPr/>
        </p:nvSpPr>
        <p:spPr bwMode="gray">
          <a:xfrm>
            <a:off x="5641848" y="3584448"/>
            <a:ext cx="2496312" cy="265176"/>
          </a:xfrm>
          <a:prstGeom prst="roundRect">
            <a:avLst>
              <a:gd name="adj" fmla="val 21911"/>
            </a:avLst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0"/>
          </a:gradFill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" name="Group 10"/>
          <p:cNvGrpSpPr/>
          <p:nvPr/>
        </p:nvGrpSpPr>
        <p:grpSpPr bwMode="ltGray">
          <a:xfrm>
            <a:off x="5733288" y="3675888"/>
            <a:ext cx="850392" cy="73152"/>
            <a:chOff x="5733288" y="1874520"/>
            <a:chExt cx="850392" cy="73152"/>
          </a:xfrm>
          <a:effectLst>
            <a:glow rad="63500">
              <a:schemeClr val="tx1">
                <a:alpha val="40000"/>
              </a:schemeClr>
            </a:glow>
            <a:outerShdw blurRad="50800" dist="50800" dir="5400000" algn="ctr" rotWithShape="0">
              <a:schemeClr val="accent1">
                <a:lumMod val="20000"/>
                <a:lumOff val="80000"/>
                <a:alpha val="21000"/>
              </a:schemeClr>
            </a:outerShdw>
          </a:effectLst>
        </p:grpSpPr>
        <p:sp>
          <p:nvSpPr>
            <p:cNvPr id="9" name="Oval 11"/>
            <p:cNvSpPr/>
            <p:nvPr/>
          </p:nvSpPr>
          <p:spPr bwMode="ltGray">
            <a:xfrm>
              <a:off x="573328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12"/>
            <p:cNvSpPr/>
            <p:nvPr/>
          </p:nvSpPr>
          <p:spPr bwMode="ltGray">
            <a:xfrm>
              <a:off x="5925312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13"/>
            <p:cNvSpPr/>
            <p:nvPr/>
          </p:nvSpPr>
          <p:spPr bwMode="ltGray">
            <a:xfrm>
              <a:off x="6117336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14"/>
            <p:cNvSpPr/>
            <p:nvPr/>
          </p:nvSpPr>
          <p:spPr bwMode="ltGray">
            <a:xfrm>
              <a:off x="6309360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15"/>
            <p:cNvSpPr/>
            <p:nvPr/>
          </p:nvSpPr>
          <p:spPr bwMode="ltGray">
            <a:xfrm>
              <a:off x="651052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0080" y="3931920"/>
            <a:ext cx="7790688" cy="1719072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536" y="2642616"/>
            <a:ext cx="7498080" cy="740664"/>
          </a:xfrm>
        </p:spPr>
        <p:txBody>
          <a:bodyPr anchor="b"/>
          <a:lstStyle>
            <a:lvl1pPr marL="0" indent="0">
              <a:buNone/>
              <a:defRPr sz="20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BF27F-475C-418A-B265-6BE1B3BB3189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C04F8-62A8-491B-A496-51567FE8E68D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669357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7"/>
          <p:cNvSpPr/>
          <p:nvPr/>
        </p:nvSpPr>
        <p:spPr bwMode="gray">
          <a:xfrm>
            <a:off x="283464" y="1216152"/>
            <a:ext cx="8577072" cy="5294376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695325" y="1079500"/>
            <a:ext cx="282575" cy="282575"/>
            <a:chOff x="548640" y="173736"/>
            <a:chExt cx="283464" cy="283464"/>
          </a:xfrm>
        </p:grpSpPr>
        <p:sp>
          <p:nvSpPr>
            <p:cNvPr id="7" name="Oval 9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10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9" name="Group 11"/>
          <p:cNvGrpSpPr>
            <a:grpSpLocks/>
          </p:cNvGrpSpPr>
          <p:nvPr/>
        </p:nvGrpSpPr>
        <p:grpSpPr bwMode="auto">
          <a:xfrm>
            <a:off x="1050925" y="1079500"/>
            <a:ext cx="284163" cy="282575"/>
            <a:chOff x="548640" y="173736"/>
            <a:chExt cx="283464" cy="283464"/>
          </a:xfrm>
        </p:grpSpPr>
        <p:sp>
          <p:nvSpPr>
            <p:cNvPr id="10" name="Oval 12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13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1427163" y="1079500"/>
            <a:ext cx="282575" cy="282575"/>
            <a:chOff x="548640" y="173736"/>
            <a:chExt cx="283464" cy="283464"/>
          </a:xfrm>
        </p:grpSpPr>
        <p:sp>
          <p:nvSpPr>
            <p:cNvPr id="13" name="Oval 15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Oval 16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57200" y="146304"/>
            <a:ext cx="8229600" cy="1069848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554480"/>
            <a:ext cx="3968496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7720" y="1554480"/>
            <a:ext cx="3968496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F2A21-1061-497E-BB42-E93895B7C9D8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E3F24-AACA-4F83-BBA3-C4F45C0B323B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290646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10"/>
          <p:cNvSpPr/>
          <p:nvPr/>
        </p:nvSpPr>
        <p:spPr bwMode="gray">
          <a:xfrm>
            <a:off x="4645152" y="1371600"/>
            <a:ext cx="4215384" cy="5148072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ounded Rectangle 9"/>
          <p:cNvSpPr/>
          <p:nvPr/>
        </p:nvSpPr>
        <p:spPr bwMode="gray">
          <a:xfrm>
            <a:off x="283464" y="1371600"/>
            <a:ext cx="4215384" cy="5148072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57200" y="146304"/>
            <a:ext cx="8229600" cy="1143000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429768" y="1527048"/>
            <a:ext cx="3931920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322576"/>
            <a:ext cx="3931920" cy="40050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white">
          <a:xfrm>
            <a:off x="4782312" y="1527048"/>
            <a:ext cx="3931920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322576"/>
            <a:ext cx="3931920" cy="40050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65233-6FBE-4112-AFAF-C6067ED1E08B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F549-DF0E-4CC8-8215-1CD88F57B481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864558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26B0D-6E5C-49CE-88C5-5ABFFA773083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D5979-B774-46DF-B37D-959B1E6FE2C9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856323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B8948-2DA1-4E9C-BFEA-9DE1F8182669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6321D-D1F0-4C65-86F2-BC3C08B8C07D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2209821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7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56616" y="429768"/>
            <a:ext cx="3118104" cy="10058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429768"/>
            <a:ext cx="5184648" cy="58613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6616" y="1435608"/>
            <a:ext cx="3118104" cy="4855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06ED2-FC20-4CC5-AF30-215E487145F6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8332B-2D81-4C4F-AFA1-B50C66028313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827345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7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549275" y="165100"/>
            <a:ext cx="282575" cy="282575"/>
            <a:chOff x="548640" y="173736"/>
            <a:chExt cx="283464" cy="283464"/>
          </a:xfrm>
        </p:grpSpPr>
        <p:sp>
          <p:nvSpPr>
            <p:cNvPr id="7" name="Oval 9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10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9" name="Group 11"/>
          <p:cNvGrpSpPr>
            <a:grpSpLocks/>
          </p:cNvGrpSpPr>
          <p:nvPr/>
        </p:nvGrpSpPr>
        <p:grpSpPr bwMode="auto">
          <a:xfrm>
            <a:off x="914400" y="165100"/>
            <a:ext cx="284163" cy="282575"/>
            <a:chOff x="548640" y="173736"/>
            <a:chExt cx="283464" cy="283464"/>
          </a:xfrm>
        </p:grpSpPr>
        <p:sp>
          <p:nvSpPr>
            <p:cNvPr id="10" name="Oval 12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13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1289050" y="165100"/>
            <a:ext cx="284163" cy="282575"/>
            <a:chOff x="548640" y="173736"/>
            <a:chExt cx="283464" cy="283464"/>
          </a:xfrm>
        </p:grpSpPr>
        <p:sp>
          <p:nvSpPr>
            <p:cNvPr id="13" name="Oval 15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Oval 16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30352" y="3273552"/>
            <a:ext cx="2642616" cy="137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200400" y="612775"/>
            <a:ext cx="5404104" cy="4114800"/>
          </a:xfrm>
          <a:prstGeom prst="roundRect">
            <a:avLst>
              <a:gd name="adj" fmla="val 5778"/>
            </a:avLst>
          </a:prstGeom>
          <a:ln w="38100">
            <a:solidFill>
              <a:srgbClr val="FFFFFF">
                <a:alpha val="80000"/>
              </a:srgbClr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5848" y="4800600"/>
            <a:ext cx="5102352" cy="1371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8F68C-2AF8-4B4A-B8A4-13E16FFFEAE5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D0937-5A22-4504-B5CE-5E7EF657786B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807859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EF6CA-8255-4BF4-B572-CEC860A7A898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EF3B1-939B-402C-9490-A3B48AA51D86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062679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56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2">
              <a:alphaModFix amt="27000"/>
            </a:blip>
            <a:srcRect/>
            <a:tile tx="0" ty="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de-DE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4"/>
            <a:endParaRPr lang="en-US" altLang="de-D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457200" y="6556375"/>
            <a:ext cx="2133600" cy="2460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63ABC3-A184-4495-B070-EF567854C7C6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5815013" y="6556375"/>
            <a:ext cx="2895600" cy="2460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502025" y="6556375"/>
            <a:ext cx="2133600" cy="2460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E85537B-A198-4BB6-9044-0712D1EE3647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24" r:id="rId5"/>
    <p:sldLayoutId id="2147484025" r:id="rId6"/>
    <p:sldLayoutId id="2147484031" r:id="rId7"/>
    <p:sldLayoutId id="2147484032" r:id="rId8"/>
    <p:sldLayoutId id="2147484026" r:id="rId9"/>
    <p:sldLayoutId id="2147484033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189" y="2099841"/>
            <a:ext cx="2598011" cy="3312368"/>
          </a:xfrm>
          <a:prstGeom prst="rect">
            <a:avLst/>
          </a:prstGeom>
          <a:solidFill>
            <a:srgbClr val="FF0000"/>
          </a:solidFill>
          <a:ln w="38100">
            <a:solidFill>
              <a:schemeClr val="accent1"/>
            </a:solidFill>
          </a:ln>
          <a:effectLst>
            <a:softEdge rad="317500"/>
          </a:effectLst>
        </p:spPr>
      </p:pic>
      <p:sp>
        <p:nvSpPr>
          <p:cNvPr id="11268" name="Rectangle 9"/>
          <p:cNvSpPr>
            <a:spLocks noChangeArrowheads="1"/>
          </p:cNvSpPr>
          <p:nvPr/>
        </p:nvSpPr>
        <p:spPr bwMode="auto">
          <a:xfrm>
            <a:off x="685800" y="1916113"/>
            <a:ext cx="8229600" cy="367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Informationstechnische Systeme: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Grundlagen der Digitaltechnik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Rechnerarchitekturen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Prozessoren, Speicher- und </a:t>
            </a:r>
            <a:br>
              <a:rPr lang="de-DE" altLang="de-DE" sz="2400"/>
            </a:br>
            <a:r>
              <a:rPr lang="de-DE" altLang="de-DE" sz="2400"/>
              <a:t>   Bussysteme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Einbau und Konfiguration von </a:t>
            </a:r>
            <a:br>
              <a:rPr lang="de-DE" altLang="de-DE" sz="2400"/>
            </a:br>
            <a:r>
              <a:rPr lang="de-DE" altLang="de-DE" sz="2400"/>
              <a:t>   Komponenten 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Peripherie und Kommunikation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>
                <a:latin typeface="Times New Roman" panose="02020603050405020304" pitchFamily="18" charset="0"/>
              </a:rPr>
              <a:t>Berufsbezogener Lehrplan</a:t>
            </a:r>
            <a:r>
              <a:rPr lang="de-DE" altLang="de-DE" sz="2400">
                <a:latin typeface="Times New Roman" panose="02020603050405020304" pitchFamily="18" charset="0"/>
              </a:rPr>
              <a:t/>
            </a:r>
            <a:br>
              <a:rPr lang="de-DE" altLang="de-DE" sz="2400">
                <a:latin typeface="Times New Roman" panose="02020603050405020304" pitchFamily="18" charset="0"/>
              </a:rPr>
            </a:br>
            <a:r>
              <a:rPr lang="de-DE" altLang="de-DE" sz="2400">
                <a:latin typeface="Times New Roman" panose="02020603050405020304" pitchFamily="18" charset="0"/>
              </a:rPr>
              <a:t>Schwerpunkt: Daten- und Informationstechnik</a:t>
            </a:r>
            <a:endParaRPr lang="de-DE" altLang="de-DE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>
                <a:latin typeface="Times New Roman" panose="02020603050405020304" pitchFamily="18" charset="0"/>
              </a:rPr>
              <a:t>Berufsbezogener Lehrplan</a:t>
            </a:r>
            <a:r>
              <a:rPr lang="de-DE" altLang="de-DE" sz="2400">
                <a:latin typeface="Times New Roman" panose="02020603050405020304" pitchFamily="18" charset="0"/>
              </a:rPr>
              <a:t/>
            </a:r>
            <a:br>
              <a:rPr lang="de-DE" altLang="de-DE" sz="2400">
                <a:latin typeface="Times New Roman" panose="02020603050405020304" pitchFamily="18" charset="0"/>
              </a:rPr>
            </a:br>
            <a:r>
              <a:rPr lang="de-DE" altLang="de-DE" sz="2400">
                <a:latin typeface="Times New Roman" panose="02020603050405020304" pitchFamily="18" charset="0"/>
              </a:rPr>
              <a:t>Schwerpunkt: Daten- und Informationstechnik</a:t>
            </a:r>
            <a:endParaRPr lang="de-DE" altLang="de-DE" sz="2400" b="1"/>
          </a:p>
        </p:txBody>
      </p:sp>
      <p:sp>
        <p:nvSpPr>
          <p:cNvPr id="12291" name="Rectangle 9"/>
          <p:cNvSpPr>
            <a:spLocks noChangeArrowheads="1"/>
          </p:cNvSpPr>
          <p:nvPr/>
        </p:nvSpPr>
        <p:spPr bwMode="auto">
          <a:xfrm>
            <a:off x="685800" y="1916113"/>
            <a:ext cx="8229600" cy="367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Betriebssysteme: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Aufgaben eines Betriebssystems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Aufbau und Struktur von Betriebssystemen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Entwicklung der Betriebssysteme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Installation, Konfiguration </a:t>
            </a:r>
            <a:br>
              <a:rPr lang="de-DE" altLang="de-DE" sz="2400"/>
            </a:br>
            <a:r>
              <a:rPr lang="de-DE" altLang="de-DE" sz="2400"/>
              <a:t>   und Administration 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Netzwerkbetriebssysteme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/>
          <a:srcRect b="5109"/>
          <a:stretch/>
        </p:blipFill>
        <p:spPr>
          <a:xfrm>
            <a:off x="4932040" y="3717032"/>
            <a:ext cx="3686168" cy="2619989"/>
          </a:xfrm>
          <a:prstGeom prst="rect">
            <a:avLst/>
          </a:prstGeom>
          <a:effectLst>
            <a:softEdge rad="2413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>
                <a:latin typeface="Times New Roman" panose="02020603050405020304" pitchFamily="18" charset="0"/>
              </a:rPr>
              <a:t>Berufsbezogener Lehrplan</a:t>
            </a:r>
            <a:r>
              <a:rPr lang="de-DE" altLang="de-DE" sz="2400">
                <a:latin typeface="Times New Roman" panose="02020603050405020304" pitchFamily="18" charset="0"/>
              </a:rPr>
              <a:t/>
            </a:r>
            <a:br>
              <a:rPr lang="de-DE" altLang="de-DE" sz="2400">
                <a:latin typeface="Times New Roman" panose="02020603050405020304" pitchFamily="18" charset="0"/>
              </a:rPr>
            </a:br>
            <a:r>
              <a:rPr lang="de-DE" altLang="de-DE" sz="2400">
                <a:latin typeface="Times New Roman" panose="02020603050405020304" pitchFamily="18" charset="0"/>
              </a:rPr>
              <a:t>Schwerpunkt: Daten- und Informationstechnik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685800" y="1916113"/>
            <a:ext cx="8229600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Programmierung: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prozedurale und objektorientierte Programmierung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Programm- und Datenstrukturen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Problemlösungsmethoden und</a:t>
            </a:r>
            <a:br>
              <a:rPr lang="de-DE" altLang="de-DE" sz="2400"/>
            </a:br>
            <a:r>
              <a:rPr lang="de-DE" altLang="de-DE" sz="2400"/>
              <a:t>   Modellierungstechniken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Softwareergonomie</a:t>
            </a:r>
            <a:br>
              <a:rPr lang="de-DE" altLang="de-DE" sz="2400"/>
            </a:br>
            <a:r>
              <a:rPr lang="de-DE" altLang="de-DE" sz="400"/>
              <a:t/>
            </a:r>
            <a:br>
              <a:rPr lang="de-DE" altLang="de-DE" sz="400"/>
            </a:br>
            <a:r>
              <a:rPr lang="de-DE" altLang="de-DE" sz="2400"/>
              <a:t>- Entwicklung von Anwendungen für </a:t>
            </a:r>
            <a:br>
              <a:rPr lang="de-DE" altLang="de-DE" sz="2400"/>
            </a:br>
            <a:r>
              <a:rPr lang="de-DE" altLang="de-DE" sz="2400"/>
              <a:t>   Windows, iOS und Android</a:t>
            </a:r>
            <a:br>
              <a:rPr lang="de-DE" altLang="de-DE" sz="2400"/>
            </a:br>
            <a:endParaRPr lang="de-DE" altLang="de-DE" sz="2400"/>
          </a:p>
        </p:txBody>
      </p:sp>
      <p:pic>
        <p:nvPicPr>
          <p:cNvPr id="13316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788" y="2924175"/>
            <a:ext cx="2914650" cy="340042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>
                <a:latin typeface="Times New Roman" panose="02020603050405020304" pitchFamily="18" charset="0"/>
              </a:rPr>
              <a:t>Berufsbezogener Lehrplan</a:t>
            </a:r>
            <a:r>
              <a:rPr lang="de-DE" altLang="de-DE" sz="2400">
                <a:latin typeface="Times New Roman" panose="02020603050405020304" pitchFamily="18" charset="0"/>
              </a:rPr>
              <a:t/>
            </a:r>
            <a:br>
              <a:rPr lang="de-DE" altLang="de-DE" sz="2400">
                <a:latin typeface="Times New Roman" panose="02020603050405020304" pitchFamily="18" charset="0"/>
              </a:rPr>
            </a:br>
            <a:r>
              <a:rPr lang="de-DE" altLang="de-DE" sz="2400">
                <a:latin typeface="Times New Roman" panose="02020603050405020304" pitchFamily="18" charset="0"/>
              </a:rPr>
              <a:t>Schwerpunkt: Daten- und Informationstechnik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85800" y="1916113"/>
            <a:ext cx="8229600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Netzwerktechnik: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Netzwerkarchitekturen und -topologien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Netzwerkkomponenten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Protokolle und Zugriffsverfahren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Planung, Aufbau und Wartung </a:t>
            </a:r>
            <a:br>
              <a:rPr lang="de-DE" altLang="de-DE" sz="2400"/>
            </a:br>
            <a:r>
              <a:rPr lang="de-DE" altLang="de-DE" sz="2400"/>
              <a:t>   von Computernetzwerken</a:t>
            </a:r>
            <a:br>
              <a:rPr lang="de-DE" altLang="de-DE" sz="2400"/>
            </a:br>
            <a:endParaRPr lang="de-DE" altLang="de-DE" sz="2400"/>
          </a:p>
        </p:txBody>
      </p:sp>
      <p:pic>
        <p:nvPicPr>
          <p:cNvPr id="14340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996952"/>
            <a:ext cx="2879725" cy="167322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>
                <a:latin typeface="Times New Roman" panose="02020603050405020304" pitchFamily="18" charset="0"/>
              </a:rPr>
              <a:t>Berufsbezogener Lehrplan</a:t>
            </a:r>
            <a:r>
              <a:rPr lang="de-DE" altLang="de-DE" sz="2400">
                <a:latin typeface="Times New Roman" panose="02020603050405020304" pitchFamily="18" charset="0"/>
              </a:rPr>
              <a:t/>
            </a:r>
            <a:br>
              <a:rPr lang="de-DE" altLang="de-DE" sz="2400">
                <a:latin typeface="Times New Roman" panose="02020603050405020304" pitchFamily="18" charset="0"/>
              </a:rPr>
            </a:br>
            <a:r>
              <a:rPr lang="de-DE" altLang="de-DE" sz="2400">
                <a:latin typeface="Times New Roman" panose="02020603050405020304" pitchFamily="18" charset="0"/>
              </a:rPr>
              <a:t>Schwerpunkt: Daten- und Informationstechnik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685800" y="1916113"/>
            <a:ext cx="8229600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Anwendungssoftware: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Textverarbeitung mit WORD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Tabellenkalkulation mit EXCEL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Datenbankentwicklung </a:t>
            </a:r>
            <a:br>
              <a:rPr lang="de-DE" altLang="de-DE" sz="2400"/>
            </a:br>
            <a:r>
              <a:rPr lang="de-DE" altLang="de-DE" sz="2400"/>
              <a:t>   unter ACCESS</a:t>
            </a:r>
            <a:br>
              <a:rPr lang="de-DE" altLang="de-DE" sz="2400"/>
            </a:br>
            <a:r>
              <a:rPr lang="de-DE" altLang="de-DE" sz="800"/>
              <a:t/>
            </a:r>
            <a:br>
              <a:rPr lang="de-DE" altLang="de-DE" sz="800"/>
            </a:br>
            <a:r>
              <a:rPr lang="de-DE" altLang="de-DE" sz="2400"/>
              <a:t>- Multimediale Präsentations- </a:t>
            </a:r>
            <a:br>
              <a:rPr lang="de-DE" altLang="de-DE" sz="2400"/>
            </a:br>
            <a:r>
              <a:rPr lang="de-DE" altLang="de-DE" sz="2400"/>
              <a:t>   und Designsysteme </a:t>
            </a:r>
            <a:br>
              <a:rPr lang="de-DE" altLang="de-DE" sz="2400"/>
            </a:br>
            <a:r>
              <a:rPr lang="de-DE" altLang="de-DE" sz="2400"/>
              <a:t>   (PowerPoint, Dreamweaver)</a:t>
            </a:r>
            <a:br>
              <a:rPr lang="de-DE" altLang="de-DE" sz="2400"/>
            </a:br>
            <a:endParaRPr lang="de-DE" altLang="de-DE" sz="240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l="8574" t="2540" r="9981" b="6014"/>
          <a:stretch/>
        </p:blipFill>
        <p:spPr>
          <a:xfrm>
            <a:off x="4932040" y="2852936"/>
            <a:ext cx="3762418" cy="237626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>
                <a:latin typeface="Times New Roman" panose="02020603050405020304" pitchFamily="18" charset="0"/>
              </a:rPr>
              <a:t>Berufsbezogener Lehrplan</a:t>
            </a:r>
            <a:r>
              <a:rPr lang="de-DE" altLang="de-DE" sz="2400">
                <a:latin typeface="Times New Roman" panose="02020603050405020304" pitchFamily="18" charset="0"/>
              </a:rPr>
              <a:t/>
            </a:r>
            <a:br>
              <a:rPr lang="de-DE" altLang="de-DE" sz="2400">
                <a:latin typeface="Times New Roman" panose="02020603050405020304" pitchFamily="18" charset="0"/>
              </a:rPr>
            </a:br>
            <a:r>
              <a:rPr lang="de-DE" altLang="de-DE" sz="2400">
                <a:latin typeface="Times New Roman" panose="02020603050405020304" pitchFamily="18" charset="0"/>
              </a:rPr>
              <a:t>Schwerpunkt: Daten- und Informationstechnik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685800" y="1916113"/>
            <a:ext cx="82296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Datenschutz und Datensicherheit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2780928"/>
            <a:ext cx="5472608" cy="2677550"/>
          </a:xfrm>
          <a:prstGeom prst="rect">
            <a:avLst/>
          </a:prstGeom>
          <a:effectLst>
            <a:softEdge rad="2032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3D02">
      <a:dk1>
        <a:sysClr val="windowText" lastClr="000000"/>
      </a:dk1>
      <a:lt1>
        <a:sysClr val="window" lastClr="FFFFFF"/>
      </a:lt1>
      <a:dk2>
        <a:srgbClr val="254B75"/>
      </a:dk2>
      <a:lt2>
        <a:srgbClr val="DDE9EC"/>
      </a:lt2>
      <a:accent1>
        <a:srgbClr val="6183BB"/>
      </a:accent1>
      <a:accent2>
        <a:srgbClr val="96DB6F"/>
      </a:accent2>
      <a:accent3>
        <a:srgbClr val="42BCC2"/>
      </a:accent3>
      <a:accent4>
        <a:srgbClr val="EE8F48"/>
      </a:accent4>
      <a:accent5>
        <a:srgbClr val="44C4F2"/>
      </a:accent5>
      <a:accent6>
        <a:srgbClr val="A09158"/>
      </a:accent6>
      <a:hlink>
        <a:srgbClr val="B292CA"/>
      </a:hlink>
      <a:folHlink>
        <a:srgbClr val="6B5680"/>
      </a:folHlink>
    </a:clrScheme>
    <a:fontScheme name="3D02">
      <a:majorFont>
        <a:latin typeface="Arial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Arial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7000">
              <a:schemeClr val="phClr">
                <a:tint val="100000"/>
                <a:shade val="60000"/>
                <a:satMod val="180000"/>
              </a:schemeClr>
            </a:gs>
            <a:gs pos="48000">
              <a:schemeClr val="phClr">
                <a:tint val="83000"/>
                <a:shade val="100000"/>
                <a:satMod val="300000"/>
              </a:schemeClr>
            </a:gs>
            <a:gs pos="83000">
              <a:schemeClr val="phClr">
                <a:tint val="99000"/>
                <a:shade val="100000"/>
                <a:satMod val="180000"/>
              </a:schemeClr>
            </a:gs>
            <a:gs pos="100000">
              <a:schemeClr val="phClr">
                <a:shade val="60000"/>
                <a:satMod val="180000"/>
                <a:lumMod val="9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0000"/>
                <a:satMod val="250000"/>
              </a:schemeClr>
            </a:gs>
            <a:gs pos="59000">
              <a:schemeClr val="phClr">
                <a:shade val="80000"/>
                <a:satMod val="130000"/>
              </a:schemeClr>
            </a:gs>
            <a:gs pos="100000">
              <a:schemeClr val="phClr">
                <a:shade val="50000"/>
                <a:satMod val="110000"/>
              </a:schemeClr>
            </a:gs>
          </a:gsLst>
          <a:path path="circle">
            <a:fillToRect l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0</TotalTime>
  <Words>26</Words>
  <Application>Microsoft Office PowerPoint</Application>
  <PresentationFormat>Bildschirmpräsentation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Тема1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Berufliche Gymnasium Mühlhausen</dc:title>
  <dc:subject>Lehrplaninhalte Fachrichtung Datenverarbeitungstechnik</dc:subject>
  <dc:creator>JW</dc:creator>
  <cp:lastModifiedBy>Microsoft-Konto</cp:lastModifiedBy>
  <cp:revision>66</cp:revision>
  <dcterms:modified xsi:type="dcterms:W3CDTF">2021-11-19T17:55:00Z</dcterms:modified>
</cp:coreProperties>
</file>